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2099" r:id="rId5"/>
    <p:sldId id="2100" r:id="rId7"/>
    <p:sldId id="1403" r:id="rId8"/>
    <p:sldId id="2102" r:id="rId9"/>
    <p:sldId id="1569" r:id="rId10"/>
    <p:sldId id="1926" r:id="rId11"/>
    <p:sldId id="2103" r:id="rId12"/>
    <p:sldId id="2104" r:id="rId13"/>
    <p:sldId id="2105" r:id="rId14"/>
    <p:sldId id="2106" r:id="rId15"/>
    <p:sldId id="1928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11200" y="2301875"/>
            <a:ext cx="6083300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电子点火控制系统</a:t>
            </a:r>
            <a:endParaRPr lang="zh-CN" alt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5865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计算机控制点火系统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26845" y="1752600"/>
            <a:ext cx="7086600" cy="4493260"/>
            <a:chOff x="2247" y="2760"/>
            <a:chExt cx="11160" cy="70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7" y="2760"/>
              <a:ext cx="11160" cy="5886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311" y="8646"/>
              <a:ext cx="1551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1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空气流量计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515" y="8646"/>
              <a:ext cx="1529" cy="11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2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转速传感器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61" y="8646"/>
              <a:ext cx="1909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1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节气门位置传感器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00" y="8733"/>
              <a:ext cx="14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水温传感器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17" y="8733"/>
              <a:ext cx="14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爆震传感器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圆角矩形标注 10"/>
          <p:cNvSpPr/>
          <p:nvPr/>
        </p:nvSpPr>
        <p:spPr>
          <a:xfrm>
            <a:off x="6924040" y="899795"/>
            <a:ext cx="4268470" cy="1830705"/>
          </a:xfrm>
          <a:prstGeom prst="wedgeRoundRectCallout">
            <a:avLst>
              <a:gd name="adj1" fmla="val -65934"/>
              <a:gd name="adj2" fmla="val -32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ECU接收曲轴位置传感器发出的曲轴位置信号，并根据空气流量信号和发动机转速信号确定基本点火时刻。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513445" y="3311525"/>
            <a:ext cx="3022600" cy="1370330"/>
          </a:xfrm>
          <a:prstGeom prst="wedgeRoundRectCallout">
            <a:avLst>
              <a:gd name="adj1" fmla="val -73760"/>
              <a:gd name="adj2" fmla="val -31371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接收其他各传感器发出的信号，对点火提前角进行修正。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计算机控制点火系统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26845" y="1752600"/>
            <a:ext cx="7086600" cy="4493260"/>
            <a:chOff x="2247" y="2760"/>
            <a:chExt cx="11160" cy="70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7" y="2760"/>
              <a:ext cx="11160" cy="5886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311" y="8646"/>
              <a:ext cx="1551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1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空气流量计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515" y="8646"/>
              <a:ext cx="1529" cy="11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2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转速传感器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61" y="8646"/>
              <a:ext cx="1909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1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节气门位置传感器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00" y="8733"/>
              <a:ext cx="14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水温传感器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17" y="8733"/>
              <a:ext cx="14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爆震传感器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圆角矩形标注 10"/>
          <p:cNvSpPr/>
          <p:nvPr/>
        </p:nvSpPr>
        <p:spPr>
          <a:xfrm>
            <a:off x="6924040" y="899795"/>
            <a:ext cx="4268470" cy="1830705"/>
          </a:xfrm>
          <a:prstGeom prst="wedgeRoundRectCallout">
            <a:avLst>
              <a:gd name="adj1" fmla="val -65934"/>
              <a:gd name="adj2" fmla="val -32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如发动机冷车起动时，由于发动机怠速控制装置的作用，运转速度较正常怠速时高，应增大点火提前角。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296275" y="3148330"/>
            <a:ext cx="2896235" cy="1993900"/>
          </a:xfrm>
          <a:prstGeom prst="wedgeRoundRectCallout">
            <a:avLst>
              <a:gd name="adj1" fmla="val -67474"/>
              <a:gd name="adj2" fmla="val -3449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暖机过程中，随着水温的升高，转速逐渐降低，点火提前角应随之减小。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校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80035" y="314325"/>
            <a:ext cx="744855" cy="744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0135" y="271780"/>
            <a:ext cx="3700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600">
                <a:solidFill>
                  <a:schemeClr val="bg1">
                    <a:lumMod val="5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浙江汽车职业技术学院</a:t>
            </a:r>
            <a:endParaRPr lang="zh-CN" altLang="zh-CN" sz="1600">
              <a:solidFill>
                <a:schemeClr val="tx1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Zhejiang  Automotive  </a:t>
            </a:r>
            <a:endParaRPr lang="en-US" altLang="zh-CN" sz="16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Vocational and  Technical  College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83030" y="1475105"/>
            <a:ext cx="8706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有一辆2016款1.4T自动挡吉利GS 轿车车主反映发动机怠速时抖动，加速时动力不足，在大负荷时症状尤为明显，该故障多为发动机单缸或多缸不工作，有可能是单缸或多缸间歇性缺火所致。为什么会出现这种故障现象呢？</a:t>
            </a:r>
            <a:endParaRPr lang="zh-CN" altLang="en-US"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2365" y="3859530"/>
            <a:ext cx="1924050" cy="232727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0564495" y="2313940"/>
            <a:ext cx="1207135" cy="1545590"/>
          </a:xfrm>
          <a:prstGeom prst="cloudCallout">
            <a:avLst>
              <a:gd name="adj1" fmla="val -90294"/>
              <a:gd name="adj2" fmla="val 685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564495" y="270256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怎么办？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096385" y="4895850"/>
            <a:ext cx="3469005" cy="1290955"/>
          </a:xfrm>
          <a:prstGeom prst="wedgeRoundRectCallout">
            <a:avLst>
              <a:gd name="adj1" fmla="val -34312"/>
              <a:gd name="adj2" fmla="val -1447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经检测，最终确定是由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点火不良</a:t>
            </a: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引起的故障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7" grpId="0" bldLvl="0" animBg="1"/>
      <p:bldP spid="8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41755" y="1530350"/>
            <a:ext cx="10012680" cy="3598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90000"/>
              </a:lnSpc>
            </a:pP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点火不良故障现象：</a:t>
            </a:r>
            <a:endParaRPr 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9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发动机不能起动或启动困难；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(2)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发动机运转不平稳和发动机功率下降；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(3)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油耗增大；(4)加速不良。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1025525" y="2458720"/>
            <a:ext cx="2149475" cy="2258695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30395" y="1954530"/>
            <a:ext cx="7053174" cy="4137289"/>
            <a:chOff x="8427" y="1701"/>
            <a:chExt cx="9995" cy="2174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2174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574" y="1701"/>
              <a:ext cx="9848" cy="2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将蓄电池或发电机的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低压电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（一般12～14V）变成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高压电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（一般12～30kV），同时按发动机各气缸的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工作顺序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，及时地在气缸压缩行程终了时用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电火花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点燃可燃混合气，满足可然混合气充分地燃烧及发动机工作稳定的性能要求，使汽油发动机顺利地实现从热能到机械能的转变。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电子点火控制系统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电子点火控制系统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Group 44"/>
          <p:cNvGrpSpPr/>
          <p:nvPr/>
        </p:nvGrpSpPr>
        <p:grpSpPr bwMode="auto">
          <a:xfrm>
            <a:off x="4921885" y="2444115"/>
            <a:ext cx="1971675" cy="1969770"/>
            <a:chOff x="1898" y="1504"/>
            <a:chExt cx="1628" cy="1627"/>
          </a:xfrm>
        </p:grpSpPr>
        <p:sp>
          <p:nvSpPr>
            <p:cNvPr id="5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113" y="1752"/>
              <a:ext cx="1165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要求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984250" y="1795145"/>
            <a:ext cx="3052445" cy="1541780"/>
          </a:xfrm>
          <a:prstGeom prst="wedgeRoundRectCallout">
            <a:avLst>
              <a:gd name="adj1" fmla="val 68223"/>
              <a:gd name="adj2" fmla="val -39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足够高的击穿火花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（正常工作时击穿电压一般应在12KV以上）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637145" y="1469390"/>
            <a:ext cx="3099435" cy="1053465"/>
          </a:xfrm>
          <a:prstGeom prst="wedgeRoundRectCallout">
            <a:avLst>
              <a:gd name="adj1" fmla="val -53085"/>
              <a:gd name="adj2" fmla="val 10907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具有足够的点火能量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155700" y="4413885"/>
            <a:ext cx="2880995" cy="1216025"/>
          </a:xfrm>
          <a:prstGeom prst="wedgeRoundRectCallout">
            <a:avLst>
              <a:gd name="adj1" fmla="val 72547"/>
              <a:gd name="adj2" fmla="val -619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点火时刻与发动机工况相适应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540625" y="4114165"/>
            <a:ext cx="3399790" cy="1858645"/>
          </a:xfrm>
          <a:prstGeom prst="wedgeRoundRectCallout">
            <a:avLst>
              <a:gd name="adj1" fmla="val -63261"/>
              <a:gd name="adj2" fmla="val -4060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点火时刻应使发动机发出的功率最大、油耗最低以及排污最少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2876550" y="1872615"/>
            <a:ext cx="249555" cy="405003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4733925" y="1449070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733925" y="2553335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741545" y="3855720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1561465" y="3026410"/>
            <a:ext cx="12211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点火系分类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9750" y="155257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9975" y="104775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磁电动机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33925" y="171831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蓄电池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26105" y="255333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储能方式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02835" y="2327910"/>
            <a:ext cx="126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79975" y="2822575"/>
            <a:ext cx="126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电容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02940" y="399034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点火信号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79670" y="342074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磁感应式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02835" y="399034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光电式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电子点火控制系统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7595" y="4443095"/>
            <a:ext cx="2129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2155" y="555307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控制方式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810760" y="5426710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79670" y="508825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传统点火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48885" y="556133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电子点火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79975" y="6014085"/>
            <a:ext cx="2129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计算机点火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3" grpId="0" bldLvl="0" animBg="1"/>
      <p:bldP spid="5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1226185"/>
            <a:ext cx="7086600" cy="37376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计算机控制点火系统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042275" y="1226185"/>
            <a:ext cx="3526790" cy="1861185"/>
          </a:xfrm>
          <a:prstGeom prst="wedgeRoundRectCallout">
            <a:avLst>
              <a:gd name="adj1" fmla="val -65934"/>
              <a:gd name="adj2" fmla="val -32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使点火系统具有点火能量高、点火电压大、能够实现点火的恒流控制、闭合角控制等多种控制功能。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011555" y="5180965"/>
            <a:ext cx="7501890" cy="1445895"/>
          </a:xfrm>
          <a:prstGeom prst="wedgeRoundRectCallout">
            <a:avLst>
              <a:gd name="adj1" fmla="val -14084"/>
              <a:gd name="adj2" fmla="val -7108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点火提前角不仅取决于发动机的转速和负荷，同时还要受到发动机冷却液温度、进气温度、可燃混合气的空燃比、燃油的品质等的影响。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44220" y="1967230"/>
            <a:ext cx="2770505" cy="1120140"/>
          </a:xfrm>
          <a:prstGeom prst="wedgeRoundRectCallout">
            <a:avLst>
              <a:gd name="adj1" fmla="val 40602"/>
              <a:gd name="adj2" fmla="val 801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在任何工况下都能提供最佳的点火时刻。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计算机控制点火系统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0482" name="矩形 190481"/>
          <p:cNvSpPr/>
          <p:nvPr/>
        </p:nvSpPr>
        <p:spPr>
          <a:xfrm>
            <a:off x="998220" y="1386205"/>
            <a:ext cx="10196195" cy="1508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计算机控制点火系主要包括各种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电子控制单元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（电控单元、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ECU)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（点火器、点火线圈、火花塞）等。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/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75" y="2633980"/>
            <a:ext cx="7186295" cy="36137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1752600"/>
            <a:ext cx="7086600" cy="37376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计算机控制点火系统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2485" y="5490210"/>
            <a:ext cx="98488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1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空气流量计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42025" y="5490210"/>
            <a:ext cx="97091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2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转速传感器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6235" y="5490210"/>
            <a:ext cx="121221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1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节气门位置传感器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4500" y="5545455"/>
            <a:ext cx="938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0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水温传感器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7795" y="5545455"/>
            <a:ext cx="938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0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爆震传感器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012940" y="944245"/>
            <a:ext cx="4268470" cy="2216150"/>
          </a:xfrm>
          <a:prstGeom prst="wedgeRoundRectCallout">
            <a:avLst>
              <a:gd name="adj1" fmla="val -65934"/>
              <a:gd name="adj2" fmla="val -32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根据发动机各传感器输入的信息及内存的数据，进行运算、处理、判断，然后输出指令（信号）控制有关执行器（如点火器）动作，实现对点火系的精确控制。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1105</Words>
  <Application>WPS 演示</Application>
  <PresentationFormat>宽屏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216</cp:revision>
  <dcterms:created xsi:type="dcterms:W3CDTF">2018-12-17T02:56:00Z</dcterms:created>
  <dcterms:modified xsi:type="dcterms:W3CDTF">2025-01-07T08:27:40Z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0D84E663BDE44B2A908CC57DCBCC9E16_12</vt:lpwstr>
  </property>
</Properties>
</file>